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9" r:id="rId18"/>
    <p:sldId id="270" r:id="rId19"/>
    <p:sldId id="278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9144000" cy="5143500" type="screen16x9"/>
  <p:notesSz cx="6858000" cy="9144000"/>
  <p:embeddedFontLst>
    <p:embeddedFont>
      <p:font typeface="Source Sans Pro" panose="020B0604020202020204" charset="0"/>
      <p:regular r:id="rId29"/>
      <p:bold r:id="rId30"/>
      <p:italic r:id="rId31"/>
      <p:boldItalic r:id="rId32"/>
    </p:embeddedFont>
    <p:embeddedFont>
      <p:font typeface="Roboto Slab" panose="020B0604020202020204" charset="0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25895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051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678e7ef61_2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0678e7ef61_2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739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025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007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57a8ab6f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57a8ab6f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10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676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506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Also talk about the limitations of our agent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365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315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544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137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052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491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506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240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928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260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678e7ef6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678e7ef6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909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678e7ef61_2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678e7ef61_2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284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678e7ef61_2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678e7ef61_2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197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678e7ef61_2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678e7ef61_2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137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678e7ef61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678e7ef61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113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5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79" name="Google Shape;79;p17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80" name="Google Shape;80;p17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0" b="1" i="0" u="none" strike="noStrike" cap="none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3" name="Google Shape;83;p17"/>
          <p:cNvCxnSpPr>
            <a:endCxn id="81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" name="Google Shape;84;p17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17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20" name="Google Shape;120;p26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6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6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6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6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6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6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6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6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6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6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6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6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6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8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8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141" name="Google Shape;141;p28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142" name="Google Shape;142;p28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0" b="1" i="0" u="none" strike="noStrike" cap="none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3" name="Google Shape;143;p28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5" name="Google Shape;145;p28"/>
          <p:cNvCxnSpPr>
            <a:endCxn id="143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" name="Google Shape;146;p28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" name="Google Shape;147;p28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28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33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>
            <a:spLocks noGrp="1"/>
          </p:cNvSpPr>
          <p:nvPr>
            <p:ph type="ctrTitle"/>
          </p:nvPr>
        </p:nvSpPr>
        <p:spPr>
          <a:xfrm>
            <a:off x="1418667" y="1379561"/>
            <a:ext cx="85206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6600">
                <a:solidFill>
                  <a:srgbClr val="002060"/>
                </a:solidFill>
              </a:rPr>
              <a:t>PENTRIS</a:t>
            </a:r>
            <a:endParaRPr sz="6600">
              <a:solidFill>
                <a:srgbClr val="002060"/>
              </a:solidFill>
            </a:endParaRPr>
          </a:p>
        </p:txBody>
      </p:sp>
      <p:sp>
        <p:nvSpPr>
          <p:cNvPr id="177" name="Google Shape;177;p35"/>
          <p:cNvSpPr txBox="1"/>
          <p:nvPr/>
        </p:nvSpPr>
        <p:spPr>
          <a:xfrm>
            <a:off x="632072" y="3418606"/>
            <a:ext cx="3719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GROUP PROJECT 1-1 Phase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Rafael Diederen </a:t>
            </a:r>
            <a:endParaRPr sz="1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Aurelien Giuglaris Michael</a:t>
            </a:r>
            <a:endParaRPr sz="1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Florentine Hegemann </a:t>
            </a:r>
            <a:endParaRPr sz="1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Melis Kulbay </a:t>
            </a:r>
            <a:endParaRPr sz="1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Sonya Ozhogina </a:t>
            </a:r>
            <a:endParaRPr sz="1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Eden Rochman Sharabi</a:t>
            </a:r>
            <a:endParaRPr sz="1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end</a:t>
            </a:r>
            <a:endParaRPr/>
          </a:p>
        </p:txBody>
      </p:sp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5150"/>
            <a:ext cx="8839200" cy="14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>
            <a:spLocks noGrp="1"/>
          </p:cNvSpPr>
          <p:nvPr>
            <p:ph type="title"/>
          </p:nvPr>
        </p:nvSpPr>
        <p:spPr>
          <a:xfrm>
            <a:off x="-445447" y="919428"/>
            <a:ext cx="3599703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800">
                <a:solidFill>
                  <a:srgbClr val="002060"/>
                </a:solidFill>
              </a:rPr>
              <a:t>UI </a:t>
            </a:r>
            <a:endParaRPr sz="2800">
              <a:solidFill>
                <a:srgbClr val="002060"/>
              </a:solidFill>
            </a:endParaRPr>
          </a:p>
        </p:txBody>
      </p:sp>
      <p:sp>
        <p:nvSpPr>
          <p:cNvPr id="340" name="Google Shape;340;p45"/>
          <p:cNvSpPr txBox="1">
            <a:spLocks noGrp="1"/>
          </p:cNvSpPr>
          <p:nvPr>
            <p:ph type="subTitle" idx="1"/>
          </p:nvPr>
        </p:nvSpPr>
        <p:spPr>
          <a:xfrm>
            <a:off x="1098602" y="1824382"/>
            <a:ext cx="3915961" cy="223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r" sz="1800">
                <a:solidFill>
                  <a:srgbClr val="002060"/>
                </a:solidFill>
              </a:rPr>
              <a:t>Flow Layout - Border Layout</a:t>
            </a:r>
            <a:endParaRPr sz="1800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1800">
              <a:solidFill>
                <a:srgbClr val="36363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r" sz="1600"/>
              <a:t>     Visual Field</a:t>
            </a:r>
            <a:endParaRPr/>
          </a:p>
          <a:p>
            <a:pPr marL="28575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r" sz="1600"/>
              <a:t>     Score &amp; Highest Score</a:t>
            </a:r>
            <a:endParaRPr/>
          </a:p>
          <a:p>
            <a:pPr marL="28575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r" sz="1600"/>
              <a:t>     Buttons: Play &amp; Pause &amp; Reset</a:t>
            </a:r>
            <a:endParaRPr sz="1600"/>
          </a:p>
          <a:p>
            <a:pPr marL="28575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None/>
            </a:pPr>
            <a:endParaRPr sz="1500"/>
          </a:p>
          <a:p>
            <a:pPr marL="34290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None/>
            </a:pPr>
            <a:endParaRPr/>
          </a:p>
        </p:txBody>
      </p:sp>
      <p:pic>
        <p:nvPicPr>
          <p:cNvPr id="341" name="Google Shape;341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9357" y="220006"/>
            <a:ext cx="2448511" cy="492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45"/>
          <p:cNvGrpSpPr/>
          <p:nvPr/>
        </p:nvGrpSpPr>
        <p:grpSpPr>
          <a:xfrm>
            <a:off x="1033737" y="2708118"/>
            <a:ext cx="303380" cy="308261"/>
            <a:chOff x="5233525" y="4954450"/>
            <a:chExt cx="538275" cy="516350"/>
          </a:xfrm>
        </p:grpSpPr>
        <p:sp>
          <p:nvSpPr>
            <p:cNvPr id="343" name="Google Shape;343;p4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5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5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5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5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5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5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5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45"/>
          <p:cNvGrpSpPr/>
          <p:nvPr/>
        </p:nvGrpSpPr>
        <p:grpSpPr>
          <a:xfrm>
            <a:off x="1030599" y="3214688"/>
            <a:ext cx="323806" cy="289598"/>
            <a:chOff x="5233525" y="4954450"/>
            <a:chExt cx="538275" cy="516350"/>
          </a:xfrm>
        </p:grpSpPr>
        <p:sp>
          <p:nvSpPr>
            <p:cNvPr id="355" name="Google Shape;355;p4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5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5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5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5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5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5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5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" name="Google Shape;366;p45"/>
          <p:cNvGrpSpPr/>
          <p:nvPr/>
        </p:nvGrpSpPr>
        <p:grpSpPr>
          <a:xfrm>
            <a:off x="1033738" y="3691217"/>
            <a:ext cx="323806" cy="289598"/>
            <a:chOff x="5233525" y="4954450"/>
            <a:chExt cx="538275" cy="516350"/>
          </a:xfrm>
        </p:grpSpPr>
        <p:sp>
          <p:nvSpPr>
            <p:cNvPr id="367" name="Google Shape;367;p4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5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5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5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5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5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5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5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6"/>
          <p:cNvSpPr txBox="1">
            <a:spLocks noGrp="1"/>
          </p:cNvSpPr>
          <p:nvPr>
            <p:ph type="title"/>
          </p:nvPr>
        </p:nvSpPr>
        <p:spPr>
          <a:xfrm>
            <a:off x="1550612" y="1036292"/>
            <a:ext cx="20382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>
                <a:solidFill>
                  <a:srgbClr val="002060"/>
                </a:solidFill>
              </a:rPr>
              <a:t>BUTTONS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383" name="Google Shape;383;p46"/>
          <p:cNvSpPr txBox="1">
            <a:spLocks noGrp="1"/>
          </p:cNvSpPr>
          <p:nvPr>
            <p:ph type="body" idx="1"/>
          </p:nvPr>
        </p:nvSpPr>
        <p:spPr>
          <a:xfrm>
            <a:off x="1253833" y="4265700"/>
            <a:ext cx="34869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fr" sz="1400" b="1">
                <a:solidFill>
                  <a:srgbClr val="3A484F"/>
                </a:solidFill>
              </a:rPr>
              <a:t>UML Diagram : Play Button</a:t>
            </a:r>
            <a:endParaRPr sz="1400" b="1">
              <a:solidFill>
                <a:srgbClr val="3A484F"/>
              </a:solidFill>
            </a:endParaRPr>
          </a:p>
        </p:txBody>
      </p:sp>
      <p:pic>
        <p:nvPicPr>
          <p:cNvPr id="384" name="Google Shape;38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1991" y="159705"/>
            <a:ext cx="24490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y-butt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9897" y="0"/>
            <a:ext cx="38069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8"/>
          <p:cNvSpPr txBox="1"/>
          <p:nvPr/>
        </p:nvSpPr>
        <p:spPr>
          <a:xfrm>
            <a:off x="1253833" y="4265700"/>
            <a:ext cx="34869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fr" sz="1400" b="1" i="0" u="none" strike="noStrike" cap="none">
                <a:solidFill>
                  <a:srgbClr val="3A484F"/>
                </a:solidFill>
                <a:latin typeface="Arial"/>
                <a:ea typeface="Arial"/>
                <a:cs typeface="Arial"/>
                <a:sym typeface="Arial"/>
              </a:rPr>
              <a:t>UML Diagram : Reset Button</a:t>
            </a:r>
            <a:endParaRPr sz="1400" b="1" i="0" u="none" strike="noStrike" cap="none">
              <a:solidFill>
                <a:srgbClr val="3A4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8"/>
          <p:cNvSpPr txBox="1"/>
          <p:nvPr/>
        </p:nvSpPr>
        <p:spPr>
          <a:xfrm>
            <a:off x="1550612" y="1036292"/>
            <a:ext cx="20382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BUTTONS</a:t>
            </a:r>
            <a:endParaRPr sz="28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reset-button_G65c2KC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8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4974" y="55002"/>
            <a:ext cx="2142069" cy="4936098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9"/>
          <p:cNvSpPr txBox="1"/>
          <p:nvPr/>
        </p:nvSpPr>
        <p:spPr>
          <a:xfrm>
            <a:off x="1253833" y="4265700"/>
            <a:ext cx="34869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fr" sz="1400" b="1" i="0" u="none" strike="noStrike" cap="none">
                <a:solidFill>
                  <a:srgbClr val="3A484F"/>
                </a:solidFill>
                <a:latin typeface="Arial"/>
                <a:ea typeface="Arial"/>
                <a:cs typeface="Arial"/>
                <a:sym typeface="Arial"/>
              </a:rPr>
              <a:t>UML Diagram : Pause Button</a:t>
            </a:r>
            <a:endParaRPr sz="1400" b="1" i="0" u="none" strike="noStrike" cap="none">
              <a:solidFill>
                <a:srgbClr val="3A4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9"/>
          <p:cNvSpPr txBox="1"/>
          <p:nvPr/>
        </p:nvSpPr>
        <p:spPr>
          <a:xfrm>
            <a:off x="1550612" y="1036292"/>
            <a:ext cx="20382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BUTTONS</a:t>
            </a:r>
            <a:endParaRPr sz="28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ause-button_HYyaIgDZ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3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"/>
          <p:cNvSpPr txBox="1">
            <a:spLocks noGrp="1"/>
          </p:cNvSpPr>
          <p:nvPr>
            <p:ph type="title"/>
          </p:nvPr>
        </p:nvSpPr>
        <p:spPr>
          <a:xfrm>
            <a:off x="1135889" y="11628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226"/>
              <a:buNone/>
            </a:pPr>
            <a:r>
              <a:rPr lang="fr" sz="2700"/>
              <a:t> </a:t>
            </a:r>
            <a:r>
              <a:rPr lang="fr" sz="2700">
                <a:solidFill>
                  <a:srgbClr val="002060"/>
                </a:solidFill>
              </a:rPr>
              <a:t>How can we play our game?</a:t>
            </a:r>
            <a:endParaRPr sz="2700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08" name="Google Shape;408;p50"/>
          <p:cNvSpPr txBox="1">
            <a:spLocks noGrp="1"/>
          </p:cNvSpPr>
          <p:nvPr>
            <p:ph type="body" idx="1"/>
          </p:nvPr>
        </p:nvSpPr>
        <p:spPr>
          <a:xfrm>
            <a:off x="1430943" y="2009111"/>
            <a:ext cx="3753853" cy="2260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r" sz="1600">
                <a:solidFill>
                  <a:srgbClr val="3A484F"/>
                </a:solidFill>
              </a:rPr>
              <a:t>Model-based Reflex Agents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1600">
              <a:solidFill>
                <a:srgbClr val="3A484F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1600">
              <a:solidFill>
                <a:srgbClr val="3A484F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r" sz="1600">
                <a:solidFill>
                  <a:srgbClr val="3A484F"/>
                </a:solidFill>
              </a:rPr>
              <a:t>Lowest Row Agent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1600">
              <a:solidFill>
                <a:srgbClr val="3A484F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1600">
              <a:solidFill>
                <a:srgbClr val="3A484F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r" sz="1600">
                <a:solidFill>
                  <a:srgbClr val="3A484F"/>
                </a:solidFill>
              </a:rPr>
              <a:t>Sides Agent</a:t>
            </a:r>
            <a:endParaRPr sz="1600">
              <a:solidFill>
                <a:srgbClr val="3A484F"/>
              </a:solidFill>
            </a:endParaRPr>
          </a:p>
        </p:txBody>
      </p:sp>
      <p:pic>
        <p:nvPicPr>
          <p:cNvPr id="409" name="Google Shape;409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9964" y="542352"/>
            <a:ext cx="1750283" cy="38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96189" y="542352"/>
            <a:ext cx="1799632" cy="38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0"/>
          <p:cNvSpPr txBox="1"/>
          <p:nvPr/>
        </p:nvSpPr>
        <p:spPr>
          <a:xfrm>
            <a:off x="5465774" y="4543200"/>
            <a:ext cx="19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1" i="1" u="none" strike="noStrike" cap="non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Lowest Row Agent</a:t>
            </a:r>
            <a:endParaRPr sz="1400" b="1" i="1" u="none" strike="noStrike" cap="none">
              <a:solidFill>
                <a:srgbClr val="3B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0"/>
          <p:cNvSpPr txBox="1"/>
          <p:nvPr/>
        </p:nvSpPr>
        <p:spPr>
          <a:xfrm>
            <a:off x="7531155" y="4542620"/>
            <a:ext cx="122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1" i="1" u="none" strike="noStrike" cap="non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SidesAgent</a:t>
            </a:r>
            <a:endParaRPr sz="1400" b="1" i="1" u="none" strike="noStrike" cap="none">
              <a:solidFill>
                <a:srgbClr val="3B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" name="Google Shape;413;p50"/>
          <p:cNvGrpSpPr/>
          <p:nvPr/>
        </p:nvGrpSpPr>
        <p:grpSpPr>
          <a:xfrm>
            <a:off x="995071" y="2032908"/>
            <a:ext cx="373724" cy="325507"/>
            <a:chOff x="5233525" y="4954450"/>
            <a:chExt cx="538275" cy="516350"/>
          </a:xfrm>
        </p:grpSpPr>
        <p:sp>
          <p:nvSpPr>
            <p:cNvPr id="414" name="Google Shape;414;p5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50"/>
          <p:cNvGrpSpPr/>
          <p:nvPr/>
        </p:nvGrpSpPr>
        <p:grpSpPr>
          <a:xfrm>
            <a:off x="990203" y="2600318"/>
            <a:ext cx="373724" cy="325507"/>
            <a:chOff x="5233525" y="4954450"/>
            <a:chExt cx="538275" cy="516350"/>
          </a:xfrm>
        </p:grpSpPr>
        <p:sp>
          <p:nvSpPr>
            <p:cNvPr id="426" name="Google Shape;426;p5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437;p50"/>
          <p:cNvGrpSpPr/>
          <p:nvPr/>
        </p:nvGrpSpPr>
        <p:grpSpPr>
          <a:xfrm>
            <a:off x="996980" y="3158903"/>
            <a:ext cx="373724" cy="325507"/>
            <a:chOff x="5233525" y="4954450"/>
            <a:chExt cx="538275" cy="516350"/>
          </a:xfrm>
        </p:grpSpPr>
        <p:sp>
          <p:nvSpPr>
            <p:cNvPr id="438" name="Google Shape;438;p5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"/>
          <p:cNvSpPr txBox="1">
            <a:spLocks noGrp="1"/>
          </p:cNvSpPr>
          <p:nvPr>
            <p:ph type="title"/>
          </p:nvPr>
        </p:nvSpPr>
        <p:spPr>
          <a:xfrm>
            <a:off x="1370479" y="113111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>
                <a:solidFill>
                  <a:srgbClr val="002060"/>
                </a:solidFill>
              </a:rPr>
              <a:t>How we achieve this?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454" name="Google Shape;454;p51"/>
          <p:cNvSpPr txBox="1">
            <a:spLocks noGrp="1"/>
          </p:cNvSpPr>
          <p:nvPr>
            <p:ph type="body" idx="1"/>
          </p:nvPr>
        </p:nvSpPr>
        <p:spPr>
          <a:xfrm>
            <a:off x="1673687" y="2044534"/>
            <a:ext cx="3572996" cy="116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>
                <a:solidFill>
                  <a:srgbClr val="3A484F"/>
                </a:solidFill>
              </a:rPr>
              <a:t>  </a:t>
            </a:r>
            <a:r>
              <a:rPr lang="fr" i="1">
                <a:solidFill>
                  <a:srgbClr val="575757"/>
                </a:solidFill>
              </a:rPr>
              <a:t>Recursive Escape</a:t>
            </a:r>
            <a:endParaRPr i="1">
              <a:solidFill>
                <a:srgbClr val="57575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fr" i="1">
                <a:solidFill>
                  <a:srgbClr val="575757"/>
                </a:solidFill>
              </a:rPr>
              <a:t>  Assign Value</a:t>
            </a:r>
            <a:endParaRPr i="1">
              <a:solidFill>
                <a:srgbClr val="575757"/>
              </a:solidFill>
            </a:endParaRPr>
          </a:p>
        </p:txBody>
      </p:sp>
      <p:grpSp>
        <p:nvGrpSpPr>
          <p:cNvPr id="455" name="Google Shape;455;p51"/>
          <p:cNvGrpSpPr/>
          <p:nvPr/>
        </p:nvGrpSpPr>
        <p:grpSpPr>
          <a:xfrm>
            <a:off x="1373872" y="2121184"/>
            <a:ext cx="358698" cy="353629"/>
            <a:chOff x="5233525" y="4954450"/>
            <a:chExt cx="538275" cy="516350"/>
          </a:xfrm>
        </p:grpSpPr>
        <p:sp>
          <p:nvSpPr>
            <p:cNvPr id="456" name="Google Shape;456;p51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1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1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1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1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1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" name="Google Shape;467;p51"/>
          <p:cNvGrpSpPr/>
          <p:nvPr/>
        </p:nvGrpSpPr>
        <p:grpSpPr>
          <a:xfrm>
            <a:off x="1370479" y="2617249"/>
            <a:ext cx="358698" cy="353629"/>
            <a:chOff x="5233525" y="4954450"/>
            <a:chExt cx="538275" cy="516350"/>
          </a:xfrm>
        </p:grpSpPr>
        <p:sp>
          <p:nvSpPr>
            <p:cNvPr id="468" name="Google Shape;468;p51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1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1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1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1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1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9" name="Google Shape;47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5775" y="353437"/>
            <a:ext cx="1756800" cy="45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1"/>
          <p:cNvSpPr txBox="1"/>
          <p:nvPr/>
        </p:nvSpPr>
        <p:spPr>
          <a:xfrm>
            <a:off x="7245775" y="56050"/>
            <a:ext cx="175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Recursive Escape</a:t>
            </a:r>
            <a:endParaRPr/>
          </a:p>
        </p:txBody>
      </p:sp>
      <p:pic>
        <p:nvPicPr>
          <p:cNvPr id="481" name="Google Shape;48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083" y="353436"/>
            <a:ext cx="1694292" cy="1883297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1"/>
          <p:cNvSpPr txBox="1"/>
          <p:nvPr/>
        </p:nvSpPr>
        <p:spPr>
          <a:xfrm>
            <a:off x="5451800" y="2248125"/>
            <a:ext cx="148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Assign Value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>
            <a:spLocks noGrp="1"/>
          </p:cNvSpPr>
          <p:nvPr>
            <p:ph type="title"/>
          </p:nvPr>
        </p:nvSpPr>
        <p:spPr>
          <a:xfrm>
            <a:off x="1329227" y="102579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>
                <a:solidFill>
                  <a:srgbClr val="002060"/>
                </a:solidFill>
              </a:rPr>
              <a:t>What main problem are we trying to solve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83" name="Google Shape;183;p36"/>
          <p:cNvSpPr txBox="1">
            <a:spLocks noGrp="1"/>
          </p:cNvSpPr>
          <p:nvPr>
            <p:ph type="body" idx="1"/>
          </p:nvPr>
        </p:nvSpPr>
        <p:spPr>
          <a:xfrm>
            <a:off x="1329227" y="1727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1455"/>
              <a:buNone/>
            </a:pPr>
            <a:r>
              <a:rPr lang="fr" sz="1900" i="1">
                <a:solidFill>
                  <a:srgbClr val="0070C0"/>
                </a:solidFill>
              </a:rPr>
              <a:t>Playable Java Tetris Game with Conditions: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fr">
                <a:solidFill>
                  <a:srgbClr val="576C77"/>
                </a:solidFill>
              </a:rPr>
              <a:t>       Grid of 5 x 15</a:t>
            </a:r>
            <a:endParaRPr>
              <a:solidFill>
                <a:srgbClr val="576C7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fr">
                <a:solidFill>
                  <a:srgbClr val="576C77"/>
                </a:solidFill>
              </a:rPr>
              <a:t>       Pentominoes Appearing Randomly</a:t>
            </a:r>
            <a:endParaRPr>
              <a:solidFill>
                <a:srgbClr val="576C7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fr">
                <a:solidFill>
                  <a:srgbClr val="576C77"/>
                </a:solidFill>
              </a:rPr>
              <a:t>       Set of Pieces from Phase 1</a:t>
            </a:r>
            <a:endParaRPr>
              <a:solidFill>
                <a:srgbClr val="576C7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fr">
                <a:solidFill>
                  <a:srgbClr val="576C77"/>
                </a:solidFill>
              </a:rPr>
              <a:t>       GUI Tasks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fr">
                <a:solidFill>
                  <a:srgbClr val="576C77"/>
                </a:solidFill>
              </a:rPr>
              <a:t>       Agents</a:t>
            </a:r>
            <a:endParaRPr>
              <a:solidFill>
                <a:srgbClr val="576C7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fr"/>
              <a:t>		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rPr lang="fr"/>
              <a:t>		</a:t>
            </a:r>
            <a:endParaRPr/>
          </a:p>
        </p:txBody>
      </p:sp>
      <p:pic>
        <p:nvPicPr>
          <p:cNvPr id="184" name="Google Shape;18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2610" y="454893"/>
            <a:ext cx="1714500" cy="1714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36"/>
          <p:cNvGrpSpPr/>
          <p:nvPr/>
        </p:nvGrpSpPr>
        <p:grpSpPr>
          <a:xfrm>
            <a:off x="1379440" y="2782330"/>
            <a:ext cx="276557" cy="204976"/>
            <a:chOff x="5247525" y="3007275"/>
            <a:chExt cx="517575" cy="384825"/>
          </a:xfrm>
        </p:grpSpPr>
        <p:sp>
          <p:nvSpPr>
            <p:cNvPr id="186" name="Google Shape;186;p3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36"/>
          <p:cNvGrpSpPr/>
          <p:nvPr/>
        </p:nvGrpSpPr>
        <p:grpSpPr>
          <a:xfrm>
            <a:off x="1383105" y="3509191"/>
            <a:ext cx="276557" cy="204976"/>
            <a:chOff x="5247525" y="3007275"/>
            <a:chExt cx="517575" cy="384825"/>
          </a:xfrm>
        </p:grpSpPr>
        <p:sp>
          <p:nvSpPr>
            <p:cNvPr id="189" name="Google Shape;189;p3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Google Shape;191;p36"/>
          <p:cNvGrpSpPr/>
          <p:nvPr/>
        </p:nvGrpSpPr>
        <p:grpSpPr>
          <a:xfrm>
            <a:off x="1375775" y="3115913"/>
            <a:ext cx="276557" cy="204976"/>
            <a:chOff x="5247525" y="3007275"/>
            <a:chExt cx="517575" cy="384825"/>
          </a:xfrm>
        </p:grpSpPr>
        <p:sp>
          <p:nvSpPr>
            <p:cNvPr id="192" name="Google Shape;192;p3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" name="Google Shape;194;p36"/>
          <p:cNvGrpSpPr/>
          <p:nvPr/>
        </p:nvGrpSpPr>
        <p:grpSpPr>
          <a:xfrm>
            <a:off x="1379440" y="3842774"/>
            <a:ext cx="276557" cy="204976"/>
            <a:chOff x="5247525" y="3007275"/>
            <a:chExt cx="517575" cy="384825"/>
          </a:xfrm>
        </p:grpSpPr>
        <p:sp>
          <p:nvSpPr>
            <p:cNvPr id="195" name="Google Shape;195;p3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" name="Google Shape;197;p36"/>
          <p:cNvGrpSpPr/>
          <p:nvPr/>
        </p:nvGrpSpPr>
        <p:grpSpPr>
          <a:xfrm>
            <a:off x="1386770" y="2378498"/>
            <a:ext cx="276557" cy="204976"/>
            <a:chOff x="5247525" y="3007275"/>
            <a:chExt cx="517575" cy="384825"/>
          </a:xfrm>
        </p:grpSpPr>
        <p:sp>
          <p:nvSpPr>
            <p:cNvPr id="198" name="Google Shape;198;p3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2"/>
          <p:cNvSpPr txBox="1"/>
          <p:nvPr/>
        </p:nvSpPr>
        <p:spPr>
          <a:xfrm>
            <a:off x="446786" y="5271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How do our methods compare to each other?</a:t>
            </a:r>
            <a:endParaRPr sz="2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52"/>
          <p:cNvSpPr txBox="1"/>
          <p:nvPr/>
        </p:nvSpPr>
        <p:spPr>
          <a:xfrm>
            <a:off x="5495403" y="2426679"/>
            <a:ext cx="2644926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1" i="1" u="none" strike="noStrike" cap="none">
                <a:solidFill>
                  <a:srgbClr val="657A89"/>
                </a:solidFill>
                <a:latin typeface="Arial"/>
                <a:ea typeface="Arial"/>
                <a:cs typeface="Arial"/>
                <a:sym typeface="Arial"/>
              </a:rPr>
              <a:t>Sides Bot is ‘MORE EFFICIENT’ than Lowest Row Bot</a:t>
            </a:r>
            <a:endParaRPr sz="1400" b="1" i="1" u="none" strike="noStrike" cap="none">
              <a:solidFill>
                <a:srgbClr val="657A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657A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5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2217"/>
            <a:ext cx="5190603" cy="320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3"/>
          <p:cNvSpPr txBox="1">
            <a:spLocks noGrp="1"/>
          </p:cNvSpPr>
          <p:nvPr>
            <p:ph type="title"/>
          </p:nvPr>
        </p:nvSpPr>
        <p:spPr>
          <a:xfrm>
            <a:off x="1370480" y="119747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500">
                <a:solidFill>
                  <a:srgbClr val="002060"/>
                </a:solidFill>
              </a:rPr>
              <a:t>How could we have continued?</a:t>
            </a:r>
            <a:endParaRPr sz="2500">
              <a:solidFill>
                <a:srgbClr val="002060"/>
              </a:solidFill>
            </a:endParaRPr>
          </a:p>
        </p:txBody>
      </p:sp>
      <p:sp>
        <p:nvSpPr>
          <p:cNvPr id="495" name="Google Shape;495;p53"/>
          <p:cNvSpPr txBox="1">
            <a:spLocks noGrp="1"/>
          </p:cNvSpPr>
          <p:nvPr>
            <p:ph type="body" idx="1"/>
          </p:nvPr>
        </p:nvSpPr>
        <p:spPr>
          <a:xfrm>
            <a:off x="1285150" y="1857450"/>
            <a:ext cx="6171600" cy="3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b="1"/>
              <a:t>Further Agent Implementation</a:t>
            </a:r>
            <a:endParaRPr b="1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b="1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400" i="1"/>
              <a:t>          A 4rd agent working as a « genetic algorithm» (convergence)</a:t>
            </a:r>
            <a:endParaRPr sz="1400" i="1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b="1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600" b="1"/>
              <a:t>Further GUI + Game Implementation</a:t>
            </a:r>
            <a:endParaRPr sz="1600" b="1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b="1"/>
          </a:p>
          <a:p>
            <a:pPr marL="571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400" i="1"/>
              <a:t> Adding reward(s) for the user</a:t>
            </a:r>
            <a:endParaRPr sz="1400" i="1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b="1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400" i="1"/>
              <a:t>          Goal(s) for the user to beat the agent(s)</a:t>
            </a:r>
            <a:endParaRPr sz="1400" i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00">
              <a:solidFill>
                <a:srgbClr val="6AA84F"/>
              </a:solidFill>
            </a:endParaRPr>
          </a:p>
        </p:txBody>
      </p:sp>
      <p:grpSp>
        <p:nvGrpSpPr>
          <p:cNvPr id="496" name="Google Shape;496;p53"/>
          <p:cNvGrpSpPr/>
          <p:nvPr/>
        </p:nvGrpSpPr>
        <p:grpSpPr>
          <a:xfrm>
            <a:off x="1482367" y="2484767"/>
            <a:ext cx="358706" cy="353648"/>
            <a:chOff x="5233525" y="4954450"/>
            <a:chExt cx="538275" cy="516350"/>
          </a:xfrm>
        </p:grpSpPr>
        <p:sp>
          <p:nvSpPr>
            <p:cNvPr id="497" name="Google Shape;497;p5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8" name="Google Shape;508;p53"/>
          <p:cNvGrpSpPr/>
          <p:nvPr/>
        </p:nvGrpSpPr>
        <p:grpSpPr>
          <a:xfrm>
            <a:off x="1482361" y="3931257"/>
            <a:ext cx="358706" cy="353648"/>
            <a:chOff x="5233525" y="4954450"/>
            <a:chExt cx="538275" cy="516350"/>
          </a:xfrm>
        </p:grpSpPr>
        <p:sp>
          <p:nvSpPr>
            <p:cNvPr id="509" name="Google Shape;509;p5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0" name="Google Shape;520;p53"/>
          <p:cNvGrpSpPr/>
          <p:nvPr/>
        </p:nvGrpSpPr>
        <p:grpSpPr>
          <a:xfrm>
            <a:off x="1482374" y="3477657"/>
            <a:ext cx="358706" cy="353648"/>
            <a:chOff x="5233525" y="4954450"/>
            <a:chExt cx="538275" cy="516350"/>
          </a:xfrm>
        </p:grpSpPr>
        <p:sp>
          <p:nvSpPr>
            <p:cNvPr id="521" name="Google Shape;521;p5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>
                <a:solidFill>
                  <a:srgbClr val="0091EA"/>
                </a:solidFill>
              </a:rPr>
              <a:t>22</a:t>
            </a:fld>
            <a:endParaRPr>
              <a:solidFill>
                <a:srgbClr val="0091EA"/>
              </a:solidFill>
            </a:endParaRPr>
          </a:p>
        </p:txBody>
      </p:sp>
      <p:sp>
        <p:nvSpPr>
          <p:cNvPr id="537" name="Google Shape;537;p54"/>
          <p:cNvSpPr txBox="1"/>
          <p:nvPr/>
        </p:nvSpPr>
        <p:spPr>
          <a:xfrm>
            <a:off x="685809" y="1991838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fr" sz="6600" b="1" i="0" u="none" strike="noStrike" cap="none">
                <a:solidFill>
                  <a:srgbClr val="002060"/>
                </a:solidFill>
                <a:latin typeface="Roboto Slab"/>
                <a:ea typeface="Roboto Slab"/>
                <a:cs typeface="Roboto Slab"/>
                <a:sym typeface="Roboto Slab"/>
              </a:rPr>
              <a:t>Thanks!</a:t>
            </a:r>
            <a:br>
              <a:rPr lang="fr" sz="6600" b="1" i="0" u="none" strike="noStrike" cap="none">
                <a:solidFill>
                  <a:srgbClr val="00206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6600" b="1" i="0" u="none" strike="noStrike" cap="none">
              <a:solidFill>
                <a:srgbClr val="00206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38" name="Google Shape;538;p54"/>
          <p:cNvSpPr txBox="1"/>
          <p:nvPr/>
        </p:nvSpPr>
        <p:spPr>
          <a:xfrm>
            <a:off x="685809" y="2571738"/>
            <a:ext cx="6593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None/>
            </a:pPr>
            <a:r>
              <a:rPr lang="fr" sz="3600" b="1" i="0" u="none" strike="noStrike" cap="none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Any questions?</a:t>
            </a:r>
            <a:endParaRPr sz="3600" b="1" i="0" u="none" strike="noStrike" cap="none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5"/>
          <p:cNvSpPr txBox="1"/>
          <p:nvPr/>
        </p:nvSpPr>
        <p:spPr>
          <a:xfrm>
            <a:off x="1411462" y="77854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25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55"/>
          <p:cNvSpPr txBox="1"/>
          <p:nvPr/>
        </p:nvSpPr>
        <p:spPr>
          <a:xfrm>
            <a:off x="1411462" y="1447500"/>
            <a:ext cx="6219729" cy="3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 i="0" u="none" strike="noStrike" cap="none">
                <a:solidFill>
                  <a:srgbClr val="2F3E4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insight for the code:</a:t>
            </a:r>
            <a:endParaRPr sz="1100" b="0" i="0" u="none" strike="noStrike" cap="none">
              <a:solidFill>
                <a:srgbClr val="2F3E4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1"/>
              <a:buFont typeface="Arial"/>
              <a:buChar char="•"/>
            </a:pPr>
            <a:r>
              <a:rPr lang="fr"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Algorta, S., &amp; Şimşek, Ö. (2019). The game of Tetris in machine learning. arXiv preprint arXiv:1905.01652.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 i="0" u="none" strike="noStrike" cap="none">
                <a:solidFill>
                  <a:srgbClr val="2F3E4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insight for the subject:</a:t>
            </a:r>
            <a:endParaRPr sz="1100" b="0" i="0" u="none" strike="noStrike" cap="none">
              <a:solidFill>
                <a:srgbClr val="2F3E4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1"/>
              <a:buFont typeface="Arial"/>
              <a:buChar char="•"/>
            </a:pPr>
            <a:r>
              <a:rPr lang="fr"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Tze Hui, S., &amp; See, S. L. (n.d.). 6th International Conference on Applied Human Factors and Ergonomics (AHFE 2015) and the Affiliated Conferences, AHFE 2015. In </a:t>
            </a:r>
            <a:r>
              <a:rPr lang="fr" sz="11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Enhancing user experience through customisation of UI design</a:t>
            </a:r>
            <a:r>
              <a:rPr lang="fr"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Retrieved November 30, 2021, from www.sciencedirect.com.</a:t>
            </a:r>
            <a:endParaRPr/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1"/>
              <a:buFont typeface="Arial"/>
              <a:buChar char="•"/>
            </a:pPr>
            <a:r>
              <a:rPr lang="fr"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Lagoudakis, M. G., Parr, R., &amp; Littman, M. L. (2002). Least-squares methods in reinforcement learning for control. In </a:t>
            </a:r>
            <a:r>
              <a:rPr lang="fr" sz="11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Hellenic conference on artificial intelligence</a:t>
            </a:r>
            <a:r>
              <a:rPr lang="fr"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(pp. 249-260). Springer, Berlin, Heidelberg.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24382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1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24382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1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24382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1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24382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1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6"/>
          <p:cNvSpPr txBox="1">
            <a:spLocks noGrp="1"/>
          </p:cNvSpPr>
          <p:nvPr>
            <p:ph type="title"/>
          </p:nvPr>
        </p:nvSpPr>
        <p:spPr>
          <a:xfrm>
            <a:off x="1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000">
                <a:solidFill>
                  <a:srgbClr val="002060"/>
                </a:solidFill>
              </a:rPr>
              <a:t>Planning for Phase 3</a:t>
            </a:r>
            <a:endParaRPr sz="2000">
              <a:solidFill>
                <a:srgbClr val="002060"/>
              </a:solidFill>
            </a:endParaRPr>
          </a:p>
        </p:txBody>
      </p:sp>
      <p:sp>
        <p:nvSpPr>
          <p:cNvPr id="550" name="Google Shape;550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551" name="Google Shape;55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88451"/>
            <a:ext cx="9144000" cy="4351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title"/>
          </p:nvPr>
        </p:nvSpPr>
        <p:spPr>
          <a:xfrm>
            <a:off x="1283520" y="110748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2000"/>
              <a:buNone/>
            </a:pPr>
            <a:r>
              <a:rPr lang="fr" sz="2500">
                <a:solidFill>
                  <a:srgbClr val="002060"/>
                </a:solidFill>
              </a:rPr>
              <a:t>Our solution to the problem:</a:t>
            </a:r>
            <a:endParaRPr sz="2500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2000"/>
              <a:buNone/>
            </a:pPr>
            <a:endParaRPr sz="2500">
              <a:solidFill>
                <a:srgbClr val="3B3B3B"/>
              </a:solidFill>
            </a:endParaRPr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4294967295"/>
          </p:nvPr>
        </p:nvSpPr>
        <p:spPr>
          <a:xfrm>
            <a:off x="1438795" y="1522054"/>
            <a:ext cx="5617200" cy="2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fr" sz="1500" b="0" i="0" u="none" strike="noStrike" cap="none">
                <a:solidFill>
                  <a:srgbClr val="576C77"/>
                </a:solidFill>
                <a:latin typeface="Arial"/>
                <a:ea typeface="Arial"/>
                <a:cs typeface="Arial"/>
                <a:sym typeface="Arial"/>
              </a:rPr>
              <a:t>      Making the game playable</a:t>
            </a:r>
            <a:endParaRPr sz="1500" b="0" i="0" u="none" strike="noStrike" cap="none">
              <a:solidFill>
                <a:srgbClr val="576C7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fr" sz="1500" b="0" i="0" u="none" strike="noStrike" cap="none">
                <a:solidFill>
                  <a:srgbClr val="576C77"/>
                </a:solidFill>
                <a:latin typeface="Arial"/>
                <a:ea typeface="Arial"/>
                <a:cs typeface="Arial"/>
                <a:sym typeface="Arial"/>
              </a:rPr>
              <a:t>      Adding GUI </a:t>
            </a:r>
            <a:endParaRPr sz="1500" b="0" i="0" u="none" strike="noStrike" cap="none">
              <a:solidFill>
                <a:srgbClr val="576C7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fr" sz="1500" b="0" i="0" u="none" strike="noStrike" cap="none">
                <a:solidFill>
                  <a:srgbClr val="576C77"/>
                </a:solidFill>
                <a:latin typeface="Arial"/>
                <a:ea typeface="Arial"/>
                <a:cs typeface="Arial"/>
                <a:sym typeface="Arial"/>
              </a:rPr>
              <a:t>      Adding Agent(s)</a:t>
            </a:r>
            <a:endParaRPr sz="1500" b="0" i="0" u="none" strike="noStrike" cap="none">
              <a:solidFill>
                <a:srgbClr val="576C7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fr" sz="1500" b="0" i="0" u="none" strike="noStrike" cap="none">
                <a:solidFill>
                  <a:srgbClr val="576C77"/>
                </a:solidFill>
                <a:latin typeface="Arial"/>
                <a:ea typeface="Arial"/>
                <a:cs typeface="Arial"/>
                <a:sym typeface="Arial"/>
              </a:rPr>
              <a:t>      Results </a:t>
            </a:r>
            <a:endParaRPr sz="1500" b="0" i="0" u="none" strike="noStrike" cap="none">
              <a:solidFill>
                <a:srgbClr val="576C7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fr" sz="1500" b="0" i="0" u="none" strike="noStrike" cap="none">
                <a:solidFill>
                  <a:srgbClr val="576C77"/>
                </a:solidFill>
                <a:latin typeface="Arial"/>
                <a:ea typeface="Arial"/>
                <a:cs typeface="Arial"/>
                <a:sym typeface="Arial"/>
              </a:rPr>
              <a:t>      Conclusion + References</a:t>
            </a:r>
            <a:endParaRPr sz="1500" b="0" i="0" u="none" strike="noStrike" cap="none">
              <a:solidFill>
                <a:srgbClr val="576C7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fr" sz="1500" b="0" i="0" u="none" strike="noStrike" cap="none">
                <a:solidFill>
                  <a:srgbClr val="576C77"/>
                </a:solidFill>
                <a:latin typeface="Arial"/>
                <a:ea typeface="Arial"/>
                <a:cs typeface="Arial"/>
                <a:sym typeface="Arial"/>
              </a:rPr>
              <a:t>      Planning</a:t>
            </a:r>
            <a:endParaRPr sz="1500" b="0" i="0" u="none" strike="noStrike" cap="none">
              <a:solidFill>
                <a:srgbClr val="576C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1291" y="0"/>
            <a:ext cx="2113767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37"/>
          <p:cNvGrpSpPr/>
          <p:nvPr/>
        </p:nvGrpSpPr>
        <p:grpSpPr>
          <a:xfrm>
            <a:off x="1372297" y="2407623"/>
            <a:ext cx="276557" cy="204976"/>
            <a:chOff x="5247525" y="3007275"/>
            <a:chExt cx="517575" cy="384825"/>
          </a:xfrm>
        </p:grpSpPr>
        <p:sp>
          <p:nvSpPr>
            <p:cNvPr id="208" name="Google Shape;208;p3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p37"/>
          <p:cNvGrpSpPr/>
          <p:nvPr/>
        </p:nvGrpSpPr>
        <p:grpSpPr>
          <a:xfrm>
            <a:off x="1375962" y="3134484"/>
            <a:ext cx="276557" cy="204976"/>
            <a:chOff x="5247525" y="3007275"/>
            <a:chExt cx="517575" cy="384825"/>
          </a:xfrm>
        </p:grpSpPr>
        <p:sp>
          <p:nvSpPr>
            <p:cNvPr id="211" name="Google Shape;211;p3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37"/>
          <p:cNvGrpSpPr/>
          <p:nvPr/>
        </p:nvGrpSpPr>
        <p:grpSpPr>
          <a:xfrm>
            <a:off x="1368241" y="2762717"/>
            <a:ext cx="276557" cy="204976"/>
            <a:chOff x="5247525" y="3007275"/>
            <a:chExt cx="517575" cy="384825"/>
          </a:xfrm>
        </p:grpSpPr>
        <p:sp>
          <p:nvSpPr>
            <p:cNvPr id="214" name="Google Shape;214;p3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" name="Google Shape;216;p37"/>
          <p:cNvGrpSpPr/>
          <p:nvPr/>
        </p:nvGrpSpPr>
        <p:grpSpPr>
          <a:xfrm>
            <a:off x="1372297" y="3468067"/>
            <a:ext cx="276557" cy="204976"/>
            <a:chOff x="5247525" y="3007275"/>
            <a:chExt cx="517575" cy="384825"/>
          </a:xfrm>
        </p:grpSpPr>
        <p:sp>
          <p:nvSpPr>
            <p:cNvPr id="217" name="Google Shape;217;p3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" name="Google Shape;219;p37"/>
          <p:cNvGrpSpPr/>
          <p:nvPr/>
        </p:nvGrpSpPr>
        <p:grpSpPr>
          <a:xfrm>
            <a:off x="1381231" y="2033394"/>
            <a:ext cx="276557" cy="204976"/>
            <a:chOff x="5247525" y="3007275"/>
            <a:chExt cx="517575" cy="384825"/>
          </a:xfrm>
        </p:grpSpPr>
        <p:sp>
          <p:nvSpPr>
            <p:cNvPr id="220" name="Google Shape;220;p3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" name="Google Shape;222;p37"/>
          <p:cNvGrpSpPr/>
          <p:nvPr/>
        </p:nvGrpSpPr>
        <p:grpSpPr>
          <a:xfrm>
            <a:off x="1375962" y="3835689"/>
            <a:ext cx="276557" cy="204976"/>
            <a:chOff x="5247525" y="3007275"/>
            <a:chExt cx="517575" cy="384825"/>
          </a:xfrm>
        </p:grpSpPr>
        <p:sp>
          <p:nvSpPr>
            <p:cNvPr id="223" name="Google Shape;223;p3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1390498" y="111965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500">
                <a:solidFill>
                  <a:srgbClr val="002060"/>
                </a:solidFill>
              </a:rPr>
              <a:t>More Research Topics </a:t>
            </a:r>
            <a:endParaRPr sz="2500">
              <a:solidFill>
                <a:srgbClr val="002060"/>
              </a:solidFill>
            </a:endParaRPr>
          </a:p>
        </p:txBody>
      </p:sp>
      <p:sp>
        <p:nvSpPr>
          <p:cNvPr id="230" name="Google Shape;230;p38"/>
          <p:cNvSpPr txBox="1"/>
          <p:nvPr/>
        </p:nvSpPr>
        <p:spPr>
          <a:xfrm>
            <a:off x="1390498" y="1554850"/>
            <a:ext cx="5286600" cy="487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 b="0" i="0" u="none" strike="noStrike" cap="none">
                <a:solidFill>
                  <a:srgbClr val="576C77"/>
                </a:solidFill>
                <a:latin typeface="Arial"/>
                <a:ea typeface="Arial"/>
                <a:cs typeface="Arial"/>
                <a:sym typeface="Arial"/>
              </a:rPr>
              <a:t>       Agent similarities / Differences / Efficiencies</a:t>
            </a:r>
            <a:endParaRPr sz="1500" b="0" i="0" u="none" strike="noStrike" cap="none">
              <a:solidFill>
                <a:srgbClr val="576C7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 b="0" i="0" u="none" strike="noStrike" cap="none">
                <a:solidFill>
                  <a:srgbClr val="576C77"/>
                </a:solidFill>
                <a:latin typeface="Arial"/>
                <a:ea typeface="Arial"/>
                <a:cs typeface="Arial"/>
                <a:sym typeface="Arial"/>
              </a:rPr>
              <a:t>       Problems in designing GUI</a:t>
            </a:r>
            <a:endParaRPr sz="1500" b="0" i="0" u="none" strike="noStrike" cap="none">
              <a:solidFill>
                <a:srgbClr val="576C7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 b="0" i="0" u="none" strike="noStrike" cap="none">
                <a:solidFill>
                  <a:srgbClr val="576C77"/>
                </a:solidFill>
                <a:latin typeface="Arial"/>
                <a:ea typeface="Arial"/>
                <a:cs typeface="Arial"/>
                <a:sym typeface="Arial"/>
              </a:rPr>
              <a:t>       Limitations of our implementation </a:t>
            </a:r>
            <a:endParaRPr sz="1500" b="0" i="0" u="none" strike="noStrike" cap="none">
              <a:solidFill>
                <a:srgbClr val="576C7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 b="0" i="0" u="none" strike="noStrike" cap="none">
                <a:solidFill>
                  <a:srgbClr val="576C77"/>
                </a:solidFill>
                <a:latin typeface="Arial"/>
                <a:ea typeface="Arial"/>
                <a:cs typeface="Arial"/>
                <a:sym typeface="Arial"/>
              </a:rPr>
              <a:t>       Going further in implementation </a:t>
            </a:r>
            <a:endParaRPr sz="1500" b="0" i="0" u="none" strike="noStrike" cap="none">
              <a:solidFill>
                <a:srgbClr val="576C7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576C7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3935" y="1010850"/>
            <a:ext cx="1809750" cy="274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38"/>
          <p:cNvGrpSpPr/>
          <p:nvPr/>
        </p:nvGrpSpPr>
        <p:grpSpPr>
          <a:xfrm>
            <a:off x="1291745" y="1984674"/>
            <a:ext cx="300553" cy="285751"/>
            <a:chOff x="8770051" y="937343"/>
            <a:chExt cx="744272" cy="793950"/>
          </a:xfrm>
        </p:grpSpPr>
        <p:sp>
          <p:nvSpPr>
            <p:cNvPr id="233" name="Google Shape;233;p3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3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rgbClr val="0091E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rgbClr val="0053A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3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0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3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8" name="Google Shape;238;p38"/>
            <p:cNvGrpSpPr/>
            <p:nvPr/>
          </p:nvGrpSpPr>
          <p:grpSpPr>
            <a:xfrm>
              <a:off x="8770051" y="937343"/>
              <a:ext cx="744272" cy="793950"/>
              <a:chOff x="6565437" y="1588001"/>
              <a:chExt cx="744272" cy="793950"/>
            </a:xfrm>
          </p:grpSpPr>
          <p:sp>
            <p:nvSpPr>
              <p:cNvPr id="239" name="Google Shape;239;p3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3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3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3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3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3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3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3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3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3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9" name="Google Shape;249;p38"/>
          <p:cNvGrpSpPr/>
          <p:nvPr/>
        </p:nvGrpSpPr>
        <p:grpSpPr>
          <a:xfrm>
            <a:off x="1291745" y="2351277"/>
            <a:ext cx="300553" cy="285751"/>
            <a:chOff x="8770051" y="937343"/>
            <a:chExt cx="744272" cy="793950"/>
          </a:xfrm>
        </p:grpSpPr>
        <p:sp>
          <p:nvSpPr>
            <p:cNvPr id="250" name="Google Shape;250;p3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rgbClr val="0091E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3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rgbClr val="0053A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0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3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5" name="Google Shape;255;p38"/>
            <p:cNvGrpSpPr/>
            <p:nvPr/>
          </p:nvGrpSpPr>
          <p:grpSpPr>
            <a:xfrm>
              <a:off x="8770051" y="937343"/>
              <a:ext cx="744272" cy="793950"/>
              <a:chOff x="6565437" y="1588001"/>
              <a:chExt cx="744272" cy="793950"/>
            </a:xfrm>
          </p:grpSpPr>
          <p:sp>
            <p:nvSpPr>
              <p:cNvPr id="256" name="Google Shape;256;p3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3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3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3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3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3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3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3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3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3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6" name="Google Shape;266;p38"/>
          <p:cNvGrpSpPr/>
          <p:nvPr/>
        </p:nvGrpSpPr>
        <p:grpSpPr>
          <a:xfrm>
            <a:off x="1291745" y="2731252"/>
            <a:ext cx="300553" cy="285751"/>
            <a:chOff x="8770051" y="937343"/>
            <a:chExt cx="744272" cy="793950"/>
          </a:xfrm>
        </p:grpSpPr>
        <p:sp>
          <p:nvSpPr>
            <p:cNvPr id="267" name="Google Shape;267;p3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rgbClr val="0091E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rgbClr val="0053A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0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2" name="Google Shape;272;p38"/>
            <p:cNvGrpSpPr/>
            <p:nvPr/>
          </p:nvGrpSpPr>
          <p:grpSpPr>
            <a:xfrm>
              <a:off x="8770051" y="937343"/>
              <a:ext cx="744272" cy="793950"/>
              <a:chOff x="6565437" y="1588001"/>
              <a:chExt cx="744272" cy="793950"/>
            </a:xfrm>
          </p:grpSpPr>
          <p:sp>
            <p:nvSpPr>
              <p:cNvPr id="273" name="Google Shape;273;p3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3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3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3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3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3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3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3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3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3" name="Google Shape;283;p38"/>
          <p:cNvGrpSpPr/>
          <p:nvPr/>
        </p:nvGrpSpPr>
        <p:grpSpPr>
          <a:xfrm>
            <a:off x="1291745" y="3095918"/>
            <a:ext cx="300553" cy="285751"/>
            <a:chOff x="8770051" y="937343"/>
            <a:chExt cx="744272" cy="793950"/>
          </a:xfrm>
        </p:grpSpPr>
        <p:sp>
          <p:nvSpPr>
            <p:cNvPr id="284" name="Google Shape;284;p3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rgbClr val="0091E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rgbClr val="0053A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0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38"/>
            <p:cNvGrpSpPr/>
            <p:nvPr/>
          </p:nvGrpSpPr>
          <p:grpSpPr>
            <a:xfrm>
              <a:off x="8770051" y="937343"/>
              <a:ext cx="744272" cy="793950"/>
              <a:chOff x="6565437" y="1588001"/>
              <a:chExt cx="744272" cy="793950"/>
            </a:xfrm>
          </p:grpSpPr>
          <p:sp>
            <p:nvSpPr>
              <p:cNvPr id="290" name="Google Shape;290;p3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3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3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3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3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3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3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3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3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3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800" b="0" i="0" u="none" strike="noStrike" cap="none">
                  <a:solidFill>
                    <a:srgbClr val="26323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How does the game work? Start</a:t>
            </a:r>
            <a:endParaRPr/>
          </a:p>
        </p:txBody>
      </p:sp>
      <p:pic>
        <p:nvPicPr>
          <p:cNvPr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313" y="2047327"/>
            <a:ext cx="7855019" cy="1300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How does the game work? Lost or not</a:t>
            </a:r>
            <a:endParaRPr/>
          </a:p>
        </p:txBody>
      </p:sp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75" y="1170125"/>
            <a:ext cx="8839200" cy="3377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Human mode</a:t>
            </a:r>
            <a:endParaRPr/>
          </a:p>
        </p:txBody>
      </p:sp>
      <p:pic>
        <p:nvPicPr>
          <p:cNvPr id="317" name="Google Shape;3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2900"/>
            <a:ext cx="8839200" cy="2217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Agent mode</a:t>
            </a:r>
            <a:endParaRPr/>
          </a:p>
        </p:txBody>
      </p:sp>
      <p:pic>
        <p:nvPicPr>
          <p:cNvPr id="323" name="Google Shape;3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6988"/>
            <a:ext cx="8839200" cy="226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Zooming out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400</Words>
  <Application>Microsoft Office PowerPoint</Application>
  <PresentationFormat>On-screen Show (16:9)</PresentationFormat>
  <Paragraphs>110</Paragraphs>
  <Slides>24</Slides>
  <Notes>22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Times New Roman</vt:lpstr>
      <vt:lpstr>Arial</vt:lpstr>
      <vt:lpstr>Source Sans Pro</vt:lpstr>
      <vt:lpstr>Roboto Slab</vt:lpstr>
      <vt:lpstr>Calibri</vt:lpstr>
      <vt:lpstr>Noto Sans Symbols</vt:lpstr>
      <vt:lpstr>Simple Light</vt:lpstr>
      <vt:lpstr>Cordelia template</vt:lpstr>
      <vt:lpstr>1_Cordelia template</vt:lpstr>
      <vt:lpstr>PENTRIS</vt:lpstr>
      <vt:lpstr>What main problem are we trying to solve</vt:lpstr>
      <vt:lpstr>Our solution to the problem: </vt:lpstr>
      <vt:lpstr>More Research Topics </vt:lpstr>
      <vt:lpstr>How does the game work? Start</vt:lpstr>
      <vt:lpstr>How does the game work? Lost or not</vt:lpstr>
      <vt:lpstr>Human mode</vt:lpstr>
      <vt:lpstr>Agent mode</vt:lpstr>
      <vt:lpstr>Zooming out</vt:lpstr>
      <vt:lpstr>The end</vt:lpstr>
      <vt:lpstr>UI </vt:lpstr>
      <vt:lpstr>BUTTONS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How can we play our game? </vt:lpstr>
      <vt:lpstr>How we achieve this?</vt:lpstr>
      <vt:lpstr>PowerPoint Presentation</vt:lpstr>
      <vt:lpstr>How could we have continued?</vt:lpstr>
      <vt:lpstr>PowerPoint Presentation</vt:lpstr>
      <vt:lpstr>PowerPoint Presentation</vt:lpstr>
      <vt:lpstr>Planning for Phase 3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PENTRIS</dc:title>
  <cp:lastModifiedBy>Microsoft hesabı</cp:lastModifiedBy>
  <cp:revision>1</cp:revision>
  <dcterms:modified xsi:type="dcterms:W3CDTF">2021-12-08T20:34:16Z</dcterms:modified>
</cp:coreProperties>
</file>